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9"/>
  </p:notesMasterIdLst>
  <p:sldIdLst>
    <p:sldId id="331" r:id="rId2"/>
    <p:sldId id="262" r:id="rId3"/>
    <p:sldId id="274" r:id="rId4"/>
    <p:sldId id="277" r:id="rId5"/>
    <p:sldId id="341" r:id="rId6"/>
    <p:sldId id="343" r:id="rId7"/>
    <p:sldId id="344" r:id="rId8"/>
  </p:sldIdLst>
  <p:sldSz cx="12192000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A3F9A5E-60E0-46EC-BF28-82C2BE2BE526}">
          <p14:sldIdLst>
            <p14:sldId id="331"/>
            <p14:sldId id="262"/>
            <p14:sldId id="274"/>
            <p14:sldId id="277"/>
            <p14:sldId id="341"/>
            <p14:sldId id="343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2"/>
    <a:srgbClr val="1D4478"/>
    <a:srgbClr val="FFB7B9"/>
    <a:srgbClr val="FF4343"/>
    <a:srgbClr val="E6E6E6"/>
    <a:srgbClr val="76B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580" autoAdjust="0"/>
  </p:normalViewPr>
  <p:slideViewPr>
    <p:cSldViewPr snapToGrid="0">
      <p:cViewPr varScale="1">
        <p:scale>
          <a:sx n="85" d="100"/>
          <a:sy n="85" d="100"/>
        </p:scale>
        <p:origin x="77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222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C7474-B483-4F50-86D2-98992918DB83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F4EC4-87A6-4E15-A6DC-9041D827EF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003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5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57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02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550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47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02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11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19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89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1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79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75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33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52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24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6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0D29-8A7D-4C76-88BA-D248B3A23CF4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3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365" y="482606"/>
            <a:ext cx="10786711" cy="1254493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400" b="1" dirty="0">
                <a:ln w="1905"/>
                <a:solidFill>
                  <a:srgbClr val="1D447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2400" b="1" dirty="0">
                <a:ln w="1905"/>
                <a:solidFill>
                  <a:srgbClr val="1D447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400" b="1" dirty="0">
                <a:ln w="1905"/>
                <a:solidFill>
                  <a:srgbClr val="1D447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br>
              <a:rPr lang="ru-RU" sz="2400" b="1" dirty="0">
                <a:solidFill>
                  <a:srgbClr val="1D4478"/>
                </a:solidFill>
                <a:latin typeface="+mn-lt"/>
              </a:rPr>
            </a:br>
            <a:endParaRPr lang="ru-RU" sz="2400" b="1" dirty="0">
              <a:solidFill>
                <a:srgbClr val="1D4478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34119"/>
            <a:ext cx="12122870" cy="10662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Обзор правоприменительной практики при осуществлении</a:t>
            </a:r>
          </a:p>
          <a:p>
            <a:pPr>
              <a:spcBef>
                <a:spcPts val="0"/>
              </a:spcBef>
            </a:pPr>
            <a:r>
              <a:rPr lang="ru-RU" sz="28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контрольно-надзорной деятельности </a:t>
            </a:r>
          </a:p>
          <a:p>
            <a:pPr>
              <a:spcBef>
                <a:spcPts val="0"/>
              </a:spcBef>
            </a:pPr>
            <a:r>
              <a:rPr lang="ru-RU" sz="28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по надзору за объектами нефтедобывающей и горной промышленности </a:t>
            </a:r>
          </a:p>
          <a:p>
            <a:pPr>
              <a:spcBef>
                <a:spcPts val="0"/>
              </a:spcBef>
            </a:pPr>
            <a:r>
              <a:rPr lang="ru-RU" sz="28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за 2024 год</a:t>
            </a:r>
          </a:p>
          <a:p>
            <a:pPr>
              <a:spcBef>
                <a:spcPts val="0"/>
              </a:spcBef>
            </a:pPr>
            <a:r>
              <a:rPr lang="ru-RU" sz="4400" b="1" cap="small" dirty="0">
                <a:solidFill>
                  <a:srgbClr val="1D4478"/>
                </a:solidFill>
              </a:rPr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395527" y="284095"/>
            <a:ext cx="1424540" cy="16515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67462" y="6327227"/>
            <a:ext cx="3843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1D4478"/>
                </a:solidFill>
              </a:rPr>
              <a:t>2025 года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19218D-3823-4B1E-9F87-CC2B629519BA}"/>
              </a:ext>
            </a:extLst>
          </p:cNvPr>
          <p:cNvSpPr txBox="1"/>
          <p:nvPr/>
        </p:nvSpPr>
        <p:spPr>
          <a:xfrm>
            <a:off x="207776" y="4554669"/>
            <a:ext cx="117073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D447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Старший государственный инспектор </a:t>
            </a:r>
          </a:p>
          <a:p>
            <a:pPr algn="ctr"/>
            <a:r>
              <a:rPr lang="ru-RU" sz="2000" b="1" dirty="0">
                <a:solidFill>
                  <a:srgbClr val="1D447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Межрегионального отдела по надзору за объектами  нефтедобывающей и горной промышленности </a:t>
            </a:r>
          </a:p>
          <a:p>
            <a:pPr algn="ctr"/>
            <a:r>
              <a:rPr lang="ru-RU" sz="2000" b="1" dirty="0">
                <a:solidFill>
                  <a:srgbClr val="1D447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Юнусова Эльвира Маратовна</a:t>
            </a:r>
            <a:endParaRPr lang="ru-RU" sz="2000" b="1" dirty="0">
              <a:solidFill>
                <a:srgbClr val="1D44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83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3948" y="480838"/>
            <a:ext cx="78398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Эксплуатируемые </a:t>
            </a:r>
          </a:p>
          <a:p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Опасные производственные объекты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3200" y="1679708"/>
            <a:ext cx="9700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/>
              <a:t>48 </a:t>
            </a:r>
            <a:r>
              <a:rPr lang="ru-RU" sz="3200" dirty="0"/>
              <a:t>нефтедобывающих и  нефтесервисных компаний</a:t>
            </a:r>
            <a:endParaRPr lang="ru-RU" sz="4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419184"/>
              </p:ext>
            </p:extLst>
          </p:nvPr>
        </p:nvGraphicFramePr>
        <p:xfrm>
          <a:off x="1473200" y="2791806"/>
          <a:ext cx="10240592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1857">
                  <a:extLst>
                    <a:ext uri="{9D8B030D-6E8A-4147-A177-3AD203B41FA5}">
                      <a16:colId xmlns:a16="http://schemas.microsoft.com/office/drawing/2014/main" val="1108280239"/>
                    </a:ext>
                  </a:extLst>
                </a:gridCol>
                <a:gridCol w="3908735">
                  <a:extLst>
                    <a:ext uri="{9D8B030D-6E8A-4147-A177-3AD203B41FA5}">
                      <a16:colId xmlns:a16="http://schemas.microsoft.com/office/drawing/2014/main" val="2392487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/>
                        <a:t>112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3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179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756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III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/>
                        <a:t>451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57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IV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/>
                        <a:t>86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22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ВСЕГО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828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4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2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08176" y="393950"/>
            <a:ext cx="809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2075" algn="l"/>
              </a:tabLst>
            </a:pPr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Динамика аварийности и травматизма 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FC46913-4378-4C97-A909-9ED2F9607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874646"/>
              </p:ext>
            </p:extLst>
          </p:nvPr>
        </p:nvGraphicFramePr>
        <p:xfrm>
          <a:off x="1411663" y="2075941"/>
          <a:ext cx="9686797" cy="3847277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tblPr>
              <a:tblGrid>
                <a:gridCol w="2336960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1221522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1221522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  <a:gridCol w="1238665">
                  <a:extLst>
                    <a:ext uri="{9D8B030D-6E8A-4147-A177-3AD203B41FA5}">
                      <a16:colId xmlns:a16="http://schemas.microsoft.com/office/drawing/2014/main" val="1615235237"/>
                    </a:ext>
                  </a:extLst>
                </a:gridCol>
                <a:gridCol w="1300710">
                  <a:extLst>
                    <a:ext uri="{9D8B030D-6E8A-4147-A177-3AD203B41FA5}">
                      <a16:colId xmlns:a16="http://schemas.microsoft.com/office/drawing/2014/main" val="363192773"/>
                    </a:ext>
                  </a:extLst>
                </a:gridCol>
                <a:gridCol w="1164921">
                  <a:extLst>
                    <a:ext uri="{9D8B030D-6E8A-4147-A177-3AD203B41FA5}">
                      <a16:colId xmlns:a16="http://schemas.microsoft.com/office/drawing/2014/main" val="3173638355"/>
                    </a:ext>
                  </a:extLst>
                </a:gridCol>
                <a:gridCol w="1202497">
                  <a:extLst>
                    <a:ext uri="{9D8B030D-6E8A-4147-A177-3AD203B41FA5}">
                      <a16:colId xmlns:a16="http://schemas.microsoft.com/office/drawing/2014/main" val="2329772232"/>
                    </a:ext>
                  </a:extLst>
                </a:gridCol>
              </a:tblGrid>
              <a:tr h="702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Событие /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7419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Авария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38309"/>
                  </a:ext>
                </a:extLst>
              </a:tr>
              <a:tr h="702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Инцидент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  <a:tr h="850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Несчастный случай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08559"/>
                  </a:ext>
                </a:extLst>
              </a:tr>
              <a:tr h="850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313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60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17320" y="357303"/>
            <a:ext cx="7867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Выявленные нарушения в области промышленной безопасности</a:t>
            </a:r>
            <a:r>
              <a:rPr lang="en-US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</a:t>
            </a:r>
            <a:r>
              <a:rPr lang="ru-RU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807563"/>
              </p:ext>
            </p:extLst>
          </p:nvPr>
        </p:nvGraphicFramePr>
        <p:xfrm>
          <a:off x="1508760" y="1409145"/>
          <a:ext cx="9729216" cy="5147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9216">
                  <a:extLst>
                    <a:ext uri="{9D8B030D-6E8A-4147-A177-3AD203B41FA5}">
                      <a16:colId xmlns:a16="http://schemas.microsoft.com/office/drawing/2014/main" val="2166999599"/>
                    </a:ext>
                  </a:extLst>
                </a:gridCol>
              </a:tblGrid>
              <a:tr h="654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Нарушения  требований проектной, эксплуатационной документации;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016894"/>
                  </a:ext>
                </a:extLst>
              </a:tr>
              <a:tr h="7865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Несвоевременное проведение ревизии, осмотра, поверки </a:t>
                      </a:r>
                    </a:p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и испытаний оборудования, КИП;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69898"/>
                  </a:ext>
                </a:extLst>
              </a:tr>
              <a:tr h="8286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Несоответствие технических устройств требованиям правил</a:t>
                      </a:r>
                    </a:p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промышленной безопасности;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844581"/>
                  </a:ext>
                </a:extLst>
              </a:tr>
              <a:tr h="8871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Нарушения  требований к организации и проведению </a:t>
                      </a:r>
                    </a:p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работ повышенной опасности;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28434"/>
                  </a:ext>
                </a:extLst>
              </a:tr>
              <a:tr h="8871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Нарушения  требований к эксплуатации технологического</a:t>
                      </a:r>
                    </a:p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оборудования;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27163"/>
                  </a:ext>
                </a:extLst>
              </a:tr>
              <a:tr h="76855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Эксплуатация технических устройств, применяемых на опасных производственных объектах без продления срока безопасной эксплуатации.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761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48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3885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357768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26464" y="417238"/>
            <a:ext cx="6963498" cy="792088"/>
          </a:xfrm>
        </p:spPr>
        <p:txBody>
          <a:bodyPr anchor="t">
            <a:noAutofit/>
          </a:bodyPr>
          <a:lstStyle/>
          <a:p>
            <a:r>
              <a:rPr lang="ru-RU" sz="2800" b="1" cap="all" dirty="0">
                <a:latin typeface="Calibri" panose="020F0502020204030204" pitchFamily="34" charset="0"/>
              </a:rPr>
              <a:t>Основные факторы риска промышленной безопасности</a:t>
            </a:r>
            <a:br>
              <a:rPr lang="ru-RU" sz="2800" b="1" cap="all" dirty="0">
                <a:effectLst/>
                <a:latin typeface="Calibri" panose="020F0502020204030204" pitchFamily="34" charset="0"/>
              </a:rPr>
            </a:br>
            <a:endParaRPr lang="ru-RU" sz="2800" b="1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26464" y="1634058"/>
            <a:ext cx="96926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800" dirty="0">
                <a:cs typeface="Times New Roman" panose="02020603050405020304" pitchFamily="18" charset="0"/>
              </a:rPr>
              <a:t>Отсутствие системного подхода (служба производственного контроля, строительного контроля, анализ предпосылок, выявленных нарушений, компенсирующие мероприятия);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800" dirty="0">
                <a:cs typeface="Times New Roman" panose="02020603050405020304" pitchFamily="18" charset="0"/>
              </a:rPr>
              <a:t>Контроль за подрядчиками (ЗЭПБ, строительство, обслуживание, эксплуатация);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800" dirty="0">
                <a:cs typeface="Times New Roman" panose="02020603050405020304" pitchFamily="18" charset="0"/>
              </a:rPr>
              <a:t>Компетенции кадрового состава (УТЗ, укомплектованность, обучение, аттестация);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800" dirty="0">
                <a:cs typeface="Times New Roman" panose="02020603050405020304" pitchFamily="18" charset="0"/>
              </a:rPr>
              <a:t>Износ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15188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3885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357768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89888" y="417237"/>
            <a:ext cx="8686800" cy="1585299"/>
          </a:xfrm>
        </p:spPr>
        <p:txBody>
          <a:bodyPr anchor="t">
            <a:noAutofit/>
          </a:bodyPr>
          <a:lstStyle/>
          <a:p>
            <a:r>
              <a:rPr lang="ru-RU" sz="2800" b="1" cap="all" dirty="0">
                <a:latin typeface="Calibri" panose="020F0502020204030204" pitchFamily="34" charset="0"/>
              </a:rPr>
              <a:t>Рекомендации по профилактике </a:t>
            </a:r>
            <a:br>
              <a:rPr lang="ru-RU" sz="2800" b="1" cap="all" dirty="0">
                <a:latin typeface="Calibri" panose="020F0502020204030204" pitchFamily="34" charset="0"/>
              </a:rPr>
            </a:br>
            <a:r>
              <a:rPr lang="ru-RU" sz="2800" b="1" cap="all" dirty="0">
                <a:latin typeface="Calibri" panose="020F0502020204030204" pitchFamily="34" charset="0"/>
              </a:rPr>
              <a:t>и недопущению нарушений обязательных требований в области ПБ для предприятий, эксплуатирующих ОПО</a:t>
            </a:r>
            <a:br>
              <a:rPr lang="ru-RU" sz="2000" b="1" cap="all" dirty="0">
                <a:effectLst/>
                <a:latin typeface="Calibri" panose="020F0502020204030204" pitchFamily="34" charset="0"/>
              </a:rPr>
            </a:br>
            <a:endParaRPr lang="ru-RU" sz="2000" b="1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89887" y="2002536"/>
            <a:ext cx="10167529" cy="3964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000" dirty="0">
                <a:effectLst/>
                <a:ea typeface="Times New Roman" panose="02020603050405020304" pitchFamily="18" charset="0"/>
              </a:rPr>
              <a:t>- обеспечить наличие проектной документации на ОПО;</a:t>
            </a:r>
          </a:p>
          <a:p>
            <a:pPr algn="just">
              <a:lnSpc>
                <a:spcPct val="115000"/>
              </a:lnSpc>
            </a:pPr>
            <a:r>
              <a:rPr lang="ru-RU" sz="2000" dirty="0">
                <a:effectLst/>
                <a:ea typeface="Times New Roman" panose="02020603050405020304" pitchFamily="18" charset="0"/>
              </a:rPr>
              <a:t>- не допускать нарушения требований проектной, эксплуатационной документации;</a:t>
            </a:r>
          </a:p>
          <a:p>
            <a:pPr algn="just">
              <a:lnSpc>
                <a:spcPct val="115000"/>
              </a:lnSpc>
            </a:pPr>
            <a:r>
              <a:rPr lang="ru-RU" sz="2000" dirty="0">
                <a:effectLst/>
                <a:ea typeface="Times New Roman" panose="02020603050405020304" pitchFamily="18" charset="0"/>
              </a:rPr>
              <a:t>- осуществлять вывод из эксплуатации зданий, сооружений и технических устройств, эксплуатируемых на ОПО без продления срока безопасной эксплуатации;</a:t>
            </a:r>
          </a:p>
          <a:p>
            <a:pPr algn="just">
              <a:lnSpc>
                <a:spcPct val="115000"/>
              </a:lnSpc>
            </a:pPr>
            <a:r>
              <a:rPr lang="ru-RU" sz="2000" dirty="0">
                <a:effectLst/>
                <a:ea typeface="Times New Roman" panose="02020603050405020304" pitchFamily="18" charset="0"/>
              </a:rPr>
              <a:t>- продление срока безопасной эксплуатации ТУ по истечении срока службы по результатам проведения ЭПБ;</a:t>
            </a:r>
          </a:p>
          <a:p>
            <a:pPr algn="just">
              <a:lnSpc>
                <a:spcPct val="115000"/>
              </a:lnSpc>
            </a:pPr>
            <a:r>
              <a:rPr lang="ru-RU" sz="2000" dirty="0">
                <a:effectLst/>
                <a:ea typeface="Times New Roman" panose="02020603050405020304" pitchFamily="18" charset="0"/>
              </a:rPr>
              <a:t>- проводить ЭПБ ЗС и ТУ в соответствии с требованиями Федерального закона № 116-ФЗ, ФНП ПБ от 15.12.2020 № 534, ФНП ПБ от 20.10.2020 № 420;</a:t>
            </a:r>
          </a:p>
          <a:p>
            <a:pPr algn="just">
              <a:lnSpc>
                <a:spcPct val="115000"/>
              </a:lnSpc>
            </a:pPr>
            <a:r>
              <a:rPr lang="ru-RU" sz="2000" dirty="0">
                <a:effectLst/>
                <a:ea typeface="Times New Roman" panose="02020603050405020304" pitchFamily="18" charset="0"/>
              </a:rPr>
              <a:t>- обеспечить постоянное проведение службами ПК оценок состояния ЗС и ТУ </a:t>
            </a:r>
            <a:br>
              <a:rPr lang="ru-RU" sz="2000" dirty="0">
                <a:effectLst/>
                <a:ea typeface="Times New Roman" panose="02020603050405020304" pitchFamily="18" charset="0"/>
              </a:rPr>
            </a:br>
            <a:r>
              <a:rPr lang="ru-RU" sz="2000" dirty="0">
                <a:effectLst/>
                <a:ea typeface="Times New Roman" panose="02020603050405020304" pitchFamily="18" charset="0"/>
              </a:rPr>
              <a:t>на соответствие требованиям проектной, эксплуатационной документации, требованиям нормативных правовых документов в указанной сфере.</a:t>
            </a:r>
          </a:p>
        </p:txBody>
      </p:sp>
    </p:spTree>
    <p:extLst>
      <p:ext uri="{BB962C8B-B14F-4D97-AF65-F5344CB8AC3E}">
        <p14:creationId xmlns:p14="http://schemas.microsoft.com/office/powerpoint/2010/main" val="56574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365" y="482606"/>
            <a:ext cx="10786711" cy="1254493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400" b="1" dirty="0">
                <a:ln w="1905"/>
                <a:solidFill>
                  <a:srgbClr val="1D447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2400" b="1" dirty="0">
                <a:ln w="1905"/>
                <a:solidFill>
                  <a:srgbClr val="1D447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400" b="1" dirty="0">
                <a:ln w="1905"/>
                <a:solidFill>
                  <a:srgbClr val="1D447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br>
              <a:rPr lang="ru-RU" sz="2400" b="1" dirty="0">
                <a:solidFill>
                  <a:srgbClr val="1D4478"/>
                </a:solidFill>
                <a:latin typeface="+mn-lt"/>
              </a:rPr>
            </a:br>
            <a:endParaRPr lang="ru-RU" sz="2400" b="1" dirty="0">
              <a:solidFill>
                <a:srgbClr val="1D4478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784" y="2746767"/>
            <a:ext cx="6784848" cy="10662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cap="small" dirty="0">
                <a:solidFill>
                  <a:srgbClr val="1D4478"/>
                </a:solidFill>
              </a:rPr>
              <a:t>Благодарю за внимание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395527" y="284095"/>
            <a:ext cx="1424540" cy="165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7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6225</TotalTime>
  <Words>408</Words>
  <Application>Microsoft Office PowerPoint</Application>
  <PresentationFormat>Широкоэкранный</PresentationFormat>
  <Paragraphs>98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Office Theme</vt:lpstr>
      <vt:lpstr>Приволжское управление Федеральной службы по экологическому,  технологическому и атомному надзору </vt:lpstr>
      <vt:lpstr>Презентация PowerPoint</vt:lpstr>
      <vt:lpstr>Презентация PowerPoint</vt:lpstr>
      <vt:lpstr>Презентация PowerPoint</vt:lpstr>
      <vt:lpstr>Основные факторы риска промышленной безопасности </vt:lpstr>
      <vt:lpstr>Рекомендации по профилактике  и недопущению нарушений обязательных требований в области ПБ для предприятий, эксплуатирующих ОПО </vt:lpstr>
      <vt:lpstr>Приволжское управление Федеральной службы по экологическому,  технологическому и атомному надзору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 и атомному надзору (РОСТЕХНАДЗОР) Приволжское управление</dc:title>
  <dc:creator>MAF</dc:creator>
  <cp:lastModifiedBy>Приёмная Игонова</cp:lastModifiedBy>
  <cp:revision>251</cp:revision>
  <cp:lastPrinted>2023-05-25T10:00:22Z</cp:lastPrinted>
  <dcterms:created xsi:type="dcterms:W3CDTF">2021-05-18T08:46:33Z</dcterms:created>
  <dcterms:modified xsi:type="dcterms:W3CDTF">2025-05-14T06:41:00Z</dcterms:modified>
</cp:coreProperties>
</file>